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961255" y="-1952457"/>
            <a:ext cx="13902753" cy="13381400"/>
          </a:xfrm>
          <a:custGeom>
            <a:avLst/>
            <a:gdLst/>
            <a:ahLst/>
            <a:cxnLst/>
            <a:rect r="r" b="b" t="t" l="l"/>
            <a:pathLst>
              <a:path h="13381400" w="13902753">
                <a:moveTo>
                  <a:pt x="0" y="0"/>
                </a:moveTo>
                <a:lnTo>
                  <a:pt x="13902754" y="0"/>
                </a:lnTo>
                <a:lnTo>
                  <a:pt x="13902754" y="13381400"/>
                </a:lnTo>
                <a:lnTo>
                  <a:pt x="0" y="13381400"/>
                </a:lnTo>
                <a:lnTo>
                  <a:pt x="0" y="0"/>
                </a:lnTo>
                <a:close/>
              </a:path>
            </a:pathLst>
          </a:custGeom>
          <a:blipFill>
            <a:blip r:embed="rId2">
              <a:alphaModFix amt="60000"/>
            </a:blip>
            <a:stretch>
              <a:fillRect l="0" t="0" r="0" b="0"/>
            </a:stretch>
          </a:blipFill>
        </p:spPr>
      </p:sp>
      <p:sp>
        <p:nvSpPr>
          <p:cNvPr name="Freeform 3" id="3"/>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11774" y="48475"/>
            <a:ext cx="2312769" cy="2643164"/>
          </a:xfrm>
          <a:custGeom>
            <a:avLst/>
            <a:gdLst/>
            <a:ahLst/>
            <a:cxnLst/>
            <a:rect r="r" b="b" t="t" l="l"/>
            <a:pathLst>
              <a:path h="2643164" w="2312769">
                <a:moveTo>
                  <a:pt x="0" y="0"/>
                </a:moveTo>
                <a:lnTo>
                  <a:pt x="2312768" y="0"/>
                </a:lnTo>
                <a:lnTo>
                  <a:pt x="2312768" y="2643164"/>
                </a:lnTo>
                <a:lnTo>
                  <a:pt x="0" y="2643164"/>
                </a:lnTo>
                <a:lnTo>
                  <a:pt x="0" y="0"/>
                </a:lnTo>
                <a:close/>
              </a:path>
            </a:pathLst>
          </a:custGeom>
          <a:blipFill>
            <a:blip r:embed="rId5"/>
            <a:stretch>
              <a:fillRect l="0" t="0" r="0" b="0"/>
            </a:stretch>
          </a:blipFill>
        </p:spPr>
      </p:sp>
      <p:sp>
        <p:nvSpPr>
          <p:cNvPr name="TextBox 5" id="5"/>
          <p:cNvSpPr txBox="true"/>
          <p:nvPr/>
        </p:nvSpPr>
        <p:spPr>
          <a:xfrm rot="0">
            <a:off x="1028700" y="82308"/>
            <a:ext cx="18544748" cy="2357538"/>
          </a:xfrm>
          <a:prstGeom prst="rect">
            <a:avLst/>
          </a:prstGeom>
        </p:spPr>
        <p:txBody>
          <a:bodyPr anchor="t" rtlCol="false" tIns="0" lIns="0" bIns="0" rIns="0">
            <a:spAutoFit/>
          </a:bodyPr>
          <a:lstStyle/>
          <a:p>
            <a:pPr algn="ctr">
              <a:lnSpc>
                <a:spcPts val="6081"/>
              </a:lnSpc>
            </a:pPr>
            <a:r>
              <a:rPr lang="en-US" sz="4344">
                <a:solidFill>
                  <a:srgbClr val="000000"/>
                </a:solidFill>
                <a:latin typeface="Times New Roman Bold"/>
              </a:rPr>
              <a:t>Bangalore Institute of Technology</a:t>
            </a:r>
          </a:p>
          <a:p>
            <a:pPr algn="ctr">
              <a:lnSpc>
                <a:spcPts val="6081"/>
              </a:lnSpc>
            </a:pPr>
            <a:r>
              <a:rPr lang="en-US" sz="4344">
                <a:solidFill>
                  <a:srgbClr val="000000"/>
                </a:solidFill>
                <a:latin typeface="Times New Roman Bold"/>
              </a:rPr>
              <a:t> Department of Artificial Intelligence &amp; Machine Learning</a:t>
            </a:r>
          </a:p>
          <a:p>
            <a:pPr algn="ctr">
              <a:lnSpc>
                <a:spcPts val="6081"/>
              </a:lnSpc>
            </a:pPr>
            <a:r>
              <a:rPr lang="en-US" sz="4344">
                <a:solidFill>
                  <a:srgbClr val="000000"/>
                </a:solidFill>
                <a:latin typeface="Times New Roman Bold"/>
              </a:rPr>
              <a:t>K.R. Road, V.V.Pura, Bengaluru-560 004</a:t>
            </a:r>
          </a:p>
        </p:txBody>
      </p:sp>
      <p:sp>
        <p:nvSpPr>
          <p:cNvPr name="AutoShape 6" id="6"/>
          <p:cNvSpPr/>
          <p:nvPr/>
        </p:nvSpPr>
        <p:spPr>
          <a:xfrm flipV="true">
            <a:off x="-1210530" y="2710689"/>
            <a:ext cx="19498530"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5147501" y="3018514"/>
            <a:ext cx="8418076" cy="774139"/>
          </a:xfrm>
          <a:prstGeom prst="rect">
            <a:avLst/>
          </a:prstGeom>
        </p:spPr>
        <p:txBody>
          <a:bodyPr anchor="t" rtlCol="false" tIns="0" lIns="0" bIns="0" rIns="0">
            <a:spAutoFit/>
          </a:bodyPr>
          <a:lstStyle/>
          <a:p>
            <a:pPr algn="ctr">
              <a:lnSpc>
                <a:spcPts val="5630"/>
              </a:lnSpc>
              <a:spcBef>
                <a:spcPct val="0"/>
              </a:spcBef>
            </a:pPr>
            <a:r>
              <a:rPr lang="en-US" sz="4022">
                <a:solidFill>
                  <a:srgbClr val="000000"/>
                </a:solidFill>
                <a:latin typeface="Times New Roman"/>
              </a:rPr>
              <a:t>Advanced Machine Learning</a:t>
            </a:r>
            <a:r>
              <a:rPr lang="en-US" sz="4022">
                <a:solidFill>
                  <a:srgbClr val="000000"/>
                </a:solidFill>
                <a:latin typeface="Times New Roman"/>
              </a:rPr>
              <a:t>(18AI72) </a:t>
            </a:r>
          </a:p>
        </p:txBody>
      </p:sp>
      <p:sp>
        <p:nvSpPr>
          <p:cNvPr name="TextBox 8" id="8"/>
          <p:cNvSpPr txBox="true"/>
          <p:nvPr/>
        </p:nvSpPr>
        <p:spPr>
          <a:xfrm rot="0">
            <a:off x="7366695" y="3849803"/>
            <a:ext cx="3554611" cy="774139"/>
          </a:xfrm>
          <a:prstGeom prst="rect">
            <a:avLst/>
          </a:prstGeom>
        </p:spPr>
        <p:txBody>
          <a:bodyPr anchor="t" rtlCol="false" tIns="0" lIns="0" bIns="0" rIns="0">
            <a:spAutoFit/>
          </a:bodyPr>
          <a:lstStyle/>
          <a:p>
            <a:pPr algn="ctr">
              <a:lnSpc>
                <a:spcPts val="5630"/>
              </a:lnSpc>
              <a:spcBef>
                <a:spcPct val="0"/>
              </a:spcBef>
            </a:pPr>
            <a:r>
              <a:rPr lang="en-US" sz="4022">
                <a:solidFill>
                  <a:srgbClr val="000000"/>
                </a:solidFill>
                <a:latin typeface="Times New Roman"/>
              </a:rPr>
              <a:t>Mini Project on </a:t>
            </a:r>
          </a:p>
        </p:txBody>
      </p:sp>
      <p:sp>
        <p:nvSpPr>
          <p:cNvPr name="TextBox 9" id="9"/>
          <p:cNvSpPr txBox="true"/>
          <p:nvPr/>
        </p:nvSpPr>
        <p:spPr>
          <a:xfrm rot="0">
            <a:off x="3713453" y="4675468"/>
            <a:ext cx="11286173" cy="774139"/>
          </a:xfrm>
          <a:prstGeom prst="rect">
            <a:avLst/>
          </a:prstGeom>
        </p:spPr>
        <p:txBody>
          <a:bodyPr anchor="t" rtlCol="false" tIns="0" lIns="0" bIns="0" rIns="0">
            <a:spAutoFit/>
          </a:bodyPr>
          <a:lstStyle/>
          <a:p>
            <a:pPr algn="ctr">
              <a:lnSpc>
                <a:spcPts val="5630"/>
              </a:lnSpc>
              <a:spcBef>
                <a:spcPct val="0"/>
              </a:spcBef>
            </a:pPr>
            <a:r>
              <a:rPr lang="en-US" sz="4022">
                <a:solidFill>
                  <a:srgbClr val="000000"/>
                </a:solidFill>
                <a:latin typeface="Times New Roman Bold"/>
              </a:rPr>
              <a:t>"Customer Segmentation Using  Machine Learning</a:t>
            </a:r>
            <a:r>
              <a:rPr lang="en-US" sz="4022">
                <a:solidFill>
                  <a:srgbClr val="000000"/>
                </a:solidFill>
                <a:latin typeface="Times New Roman Bold"/>
              </a:rPr>
              <a:t>” </a:t>
            </a:r>
          </a:p>
        </p:txBody>
      </p:sp>
      <p:sp>
        <p:nvSpPr>
          <p:cNvPr name="TextBox 10" id="10"/>
          <p:cNvSpPr txBox="true"/>
          <p:nvPr/>
        </p:nvSpPr>
        <p:spPr>
          <a:xfrm rot="0">
            <a:off x="7600486" y="5535332"/>
            <a:ext cx="2852261" cy="774139"/>
          </a:xfrm>
          <a:prstGeom prst="rect">
            <a:avLst/>
          </a:prstGeom>
        </p:spPr>
        <p:txBody>
          <a:bodyPr anchor="t" rtlCol="false" tIns="0" lIns="0" bIns="0" rIns="0">
            <a:spAutoFit/>
          </a:bodyPr>
          <a:lstStyle/>
          <a:p>
            <a:pPr algn="ctr">
              <a:lnSpc>
                <a:spcPts val="5630"/>
              </a:lnSpc>
              <a:spcBef>
                <a:spcPct val="0"/>
              </a:spcBef>
            </a:pPr>
            <a:r>
              <a:rPr lang="en-US" sz="4022">
                <a:solidFill>
                  <a:srgbClr val="000000"/>
                </a:solidFill>
                <a:latin typeface="Times New Roman Italics"/>
              </a:rPr>
              <a:t>Presented by </a:t>
            </a:r>
          </a:p>
        </p:txBody>
      </p:sp>
      <p:sp>
        <p:nvSpPr>
          <p:cNvPr name="TextBox 11" id="11"/>
          <p:cNvSpPr txBox="true"/>
          <p:nvPr/>
        </p:nvSpPr>
        <p:spPr>
          <a:xfrm rot="0">
            <a:off x="5589026" y="7122929"/>
            <a:ext cx="7711616" cy="1488514"/>
          </a:xfrm>
          <a:prstGeom prst="rect">
            <a:avLst/>
          </a:prstGeom>
        </p:spPr>
        <p:txBody>
          <a:bodyPr anchor="t" rtlCol="false" tIns="0" lIns="0" bIns="0" rIns="0">
            <a:spAutoFit/>
          </a:bodyPr>
          <a:lstStyle/>
          <a:p>
            <a:pPr>
              <a:lnSpc>
                <a:spcPts val="5630"/>
              </a:lnSpc>
            </a:pPr>
            <a:r>
              <a:rPr lang="en-US" sz="4022">
                <a:solidFill>
                  <a:srgbClr val="000000"/>
                </a:solidFill>
                <a:latin typeface="Times New Roman"/>
              </a:rPr>
              <a:t>Bhavika Paladugu     1BI20AI007</a:t>
            </a:r>
          </a:p>
          <a:p>
            <a:pPr>
              <a:lnSpc>
                <a:spcPts val="5630"/>
              </a:lnSpc>
              <a:spcBef>
                <a:spcPct val="0"/>
              </a:spcBef>
            </a:pPr>
            <a:r>
              <a:rPr lang="en-US" sz="4022">
                <a:solidFill>
                  <a:srgbClr val="000000"/>
                </a:solidFill>
                <a:latin typeface="Times New Roman"/>
              </a:rPr>
              <a:t>Dhanyashree P N      1BI20AI011</a:t>
            </a:r>
          </a:p>
        </p:txBody>
      </p:sp>
      <p:sp>
        <p:nvSpPr>
          <p:cNvPr name="TextBox 12" id="12"/>
          <p:cNvSpPr txBox="true"/>
          <p:nvPr/>
        </p:nvSpPr>
        <p:spPr>
          <a:xfrm rot="0">
            <a:off x="7600486" y="8817178"/>
            <a:ext cx="3512106" cy="949325"/>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Times New Roman"/>
              </a:rPr>
              <a:t>VII Semester</a:t>
            </a:r>
          </a:p>
        </p:txBody>
      </p:sp>
      <p:sp>
        <p:nvSpPr>
          <p:cNvPr name="TextBox 13" id="13"/>
          <p:cNvSpPr txBox="true"/>
          <p:nvPr/>
        </p:nvSpPr>
        <p:spPr>
          <a:xfrm rot="0">
            <a:off x="6889934" y="6254114"/>
            <a:ext cx="4222658" cy="906915"/>
          </a:xfrm>
          <a:prstGeom prst="rect">
            <a:avLst/>
          </a:prstGeom>
        </p:spPr>
        <p:txBody>
          <a:bodyPr anchor="t" rtlCol="false" tIns="0" lIns="0" bIns="0" rIns="0">
            <a:spAutoFit/>
          </a:bodyPr>
          <a:lstStyle/>
          <a:p>
            <a:pPr algn="ctr">
              <a:lnSpc>
                <a:spcPts val="6696"/>
              </a:lnSpc>
              <a:spcBef>
                <a:spcPct val="0"/>
              </a:spcBef>
            </a:pPr>
            <a:r>
              <a:rPr lang="en-US" sz="4783">
                <a:solidFill>
                  <a:srgbClr val="000000"/>
                </a:solidFill>
                <a:latin typeface="Times New Roman"/>
              </a:rPr>
              <a:t>Batch No   - 19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38557" y="4302162"/>
            <a:ext cx="14520743" cy="2425686"/>
          </a:xfrm>
          <a:prstGeom prst="rect">
            <a:avLst/>
          </a:prstGeom>
        </p:spPr>
        <p:txBody>
          <a:bodyPr anchor="t" rtlCol="false" tIns="0" lIns="0" bIns="0" rIns="0">
            <a:spAutoFit/>
          </a:bodyPr>
          <a:lstStyle/>
          <a:p>
            <a:pPr marL="676265" indent="-338133" lvl="1">
              <a:lnSpc>
                <a:spcPts val="6483"/>
              </a:lnSpc>
              <a:buFont typeface="Arial"/>
              <a:buChar char="•"/>
            </a:pPr>
            <a:r>
              <a:rPr lang="en-US" sz="3132" spc="122">
                <a:solidFill>
                  <a:srgbClr val="22423D"/>
                </a:solidFill>
                <a:latin typeface="Times New Roman"/>
              </a:rPr>
              <a:t>Importing useful and required libraries</a:t>
            </a:r>
          </a:p>
          <a:p>
            <a:pPr marL="676265" indent="-338133" lvl="1">
              <a:lnSpc>
                <a:spcPts val="6483"/>
              </a:lnSpc>
              <a:buFont typeface="Arial"/>
              <a:buChar char="•"/>
            </a:pPr>
            <a:r>
              <a:rPr lang="en-US" sz="3132" spc="122">
                <a:solidFill>
                  <a:srgbClr val="22423D"/>
                </a:solidFill>
                <a:latin typeface="Times New Roman"/>
              </a:rPr>
              <a:t>Check for the Null values</a:t>
            </a:r>
          </a:p>
          <a:p>
            <a:pPr marL="676265" indent="-338133" lvl="1">
              <a:lnSpc>
                <a:spcPts val="6483"/>
              </a:lnSpc>
              <a:buFont typeface="Arial"/>
              <a:buChar char="•"/>
            </a:pPr>
            <a:r>
              <a:rPr lang="en-US" sz="3132" spc="122">
                <a:solidFill>
                  <a:srgbClr val="22423D"/>
                </a:solidFill>
                <a:latin typeface="Times New Roman"/>
              </a:rPr>
              <a:t>Preparing the data for clustering</a:t>
            </a:r>
          </a:p>
        </p:txBody>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5542" y="2442291"/>
            <a:ext cx="17976916" cy="1536021"/>
          </a:xfrm>
          <a:prstGeom prst="rect">
            <a:avLst/>
          </a:prstGeom>
        </p:spPr>
        <p:txBody>
          <a:bodyPr anchor="t" rtlCol="false" tIns="0" lIns="0" bIns="0" rIns="0">
            <a:spAutoFit/>
          </a:bodyPr>
          <a:lstStyle/>
          <a:p>
            <a:pPr marL="2395680" indent="-1197840" lvl="1">
              <a:lnSpc>
                <a:spcPts val="9320"/>
              </a:lnSpc>
              <a:buFont typeface="Arial"/>
              <a:buChar char="•"/>
            </a:pPr>
            <a:r>
              <a:rPr lang="en-US" sz="11096">
                <a:solidFill>
                  <a:srgbClr val="22423D"/>
                </a:solidFill>
                <a:latin typeface="Times New Roman"/>
              </a:rPr>
              <a:t>Understanding the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40658" y="4829175"/>
            <a:ext cx="14520743" cy="1606536"/>
          </a:xfrm>
          <a:prstGeom prst="rect">
            <a:avLst/>
          </a:prstGeom>
        </p:spPr>
        <p:txBody>
          <a:bodyPr anchor="t" rtlCol="false" tIns="0" lIns="0" bIns="0" rIns="0">
            <a:spAutoFit/>
          </a:bodyPr>
          <a:lstStyle/>
          <a:p>
            <a:pPr marL="676265" indent="-338133" lvl="1">
              <a:lnSpc>
                <a:spcPts val="6483"/>
              </a:lnSpc>
              <a:buFont typeface="Arial"/>
              <a:buChar char="•"/>
            </a:pPr>
            <a:r>
              <a:rPr lang="en-US" sz="3132" spc="122">
                <a:solidFill>
                  <a:srgbClr val="22423D"/>
                </a:solidFill>
                <a:latin typeface="Times New Roman"/>
              </a:rPr>
              <a:t>K value should always be odd</a:t>
            </a:r>
          </a:p>
          <a:p>
            <a:pPr marL="676265" indent="-338133" lvl="1">
              <a:lnSpc>
                <a:spcPts val="6483"/>
              </a:lnSpc>
              <a:buFont typeface="Arial"/>
              <a:buChar char="•"/>
            </a:pPr>
            <a:r>
              <a:rPr lang="en-US" sz="3132" spc="122">
                <a:solidFill>
                  <a:srgbClr val="22423D"/>
                </a:solidFill>
                <a:latin typeface="Times New Roman"/>
              </a:rPr>
              <a:t>Deciding optimal number of clusters to be used</a:t>
            </a:r>
          </a:p>
        </p:txBody>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23990" y="1954495"/>
            <a:ext cx="16840020" cy="2717121"/>
          </a:xfrm>
          <a:prstGeom prst="rect">
            <a:avLst/>
          </a:prstGeom>
        </p:spPr>
        <p:txBody>
          <a:bodyPr anchor="t" rtlCol="false" tIns="0" lIns="0" bIns="0" rIns="0">
            <a:spAutoFit/>
          </a:bodyPr>
          <a:lstStyle/>
          <a:p>
            <a:pPr algn="ctr">
              <a:lnSpc>
                <a:spcPts val="9320"/>
              </a:lnSpc>
            </a:pPr>
            <a:r>
              <a:rPr lang="en-US" sz="11096">
                <a:solidFill>
                  <a:srgbClr val="22423D"/>
                </a:solidFill>
                <a:latin typeface="Times New Roman"/>
              </a:rPr>
              <a:t>2. Find the optimal number of clusters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11825" y="6071825"/>
            <a:ext cx="14520743" cy="1606536"/>
          </a:xfrm>
          <a:prstGeom prst="rect">
            <a:avLst/>
          </a:prstGeom>
        </p:spPr>
        <p:txBody>
          <a:bodyPr anchor="t" rtlCol="false" tIns="0" lIns="0" bIns="0" rIns="0">
            <a:spAutoFit/>
          </a:bodyPr>
          <a:lstStyle/>
          <a:p>
            <a:pPr marL="676265" indent="-338133" lvl="1">
              <a:lnSpc>
                <a:spcPts val="6483"/>
              </a:lnSpc>
              <a:buFont typeface="Arial"/>
              <a:buChar char="•"/>
            </a:pPr>
            <a:r>
              <a:rPr lang="en-US" sz="3132" spc="122">
                <a:solidFill>
                  <a:srgbClr val="22423D"/>
                </a:solidFill>
                <a:latin typeface="Times New Roman"/>
              </a:rPr>
              <a:t>Initializing our K-Means Model with the selected optimal no. of clusters.</a:t>
            </a:r>
          </a:p>
          <a:p>
            <a:pPr marL="676265" indent="-338133" lvl="1">
              <a:lnSpc>
                <a:spcPts val="6483"/>
              </a:lnSpc>
              <a:buFont typeface="Arial"/>
              <a:buChar char="•"/>
            </a:pPr>
            <a:r>
              <a:rPr lang="en-US" sz="3132" spc="122">
                <a:solidFill>
                  <a:srgbClr val="22423D"/>
                </a:solidFill>
                <a:latin typeface="Times New Roman"/>
              </a:rPr>
              <a:t>Plot of Clusters, and gain intutions regarding our customers.</a:t>
            </a:r>
          </a:p>
        </p:txBody>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61995" y="1046067"/>
            <a:ext cx="17564010" cy="5123669"/>
          </a:xfrm>
          <a:prstGeom prst="rect">
            <a:avLst/>
          </a:prstGeom>
        </p:spPr>
        <p:txBody>
          <a:bodyPr anchor="t" rtlCol="false" tIns="0" lIns="0" bIns="0" rIns="0">
            <a:spAutoFit/>
          </a:bodyPr>
          <a:lstStyle/>
          <a:p>
            <a:pPr algn="ctr">
              <a:lnSpc>
                <a:spcPts val="12871"/>
              </a:lnSpc>
            </a:pPr>
            <a:r>
              <a:rPr lang="en-US" sz="11096">
                <a:solidFill>
                  <a:srgbClr val="22423D"/>
                </a:solidFill>
                <a:latin typeface="Times New Roman"/>
              </a:rPr>
              <a:t>3. Training a model using Unsupervised Learning Algorithm(K-Means)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356066"/>
            <a:ext cx="15951255" cy="7319680"/>
          </a:xfrm>
          <a:prstGeom prst="rect">
            <a:avLst/>
          </a:prstGeom>
        </p:spPr>
        <p:txBody>
          <a:bodyPr anchor="t" rtlCol="false" tIns="0" lIns="0" bIns="0" rIns="0">
            <a:spAutoFit/>
          </a:bodyPr>
          <a:lstStyle/>
          <a:p>
            <a:pPr>
              <a:lnSpc>
                <a:spcPts val="5804"/>
              </a:lnSpc>
            </a:pPr>
            <a:r>
              <a:rPr lang="en-US" sz="2804" spc="109">
                <a:solidFill>
                  <a:srgbClr val="22423D"/>
                </a:solidFill>
                <a:latin typeface="Times New Roman Bold"/>
              </a:rPr>
              <a:t>1. Data Ingestion Module:</a:t>
            </a:r>
          </a:p>
          <a:p>
            <a:pPr>
              <a:lnSpc>
                <a:spcPts val="5804"/>
              </a:lnSpc>
            </a:pPr>
            <a:r>
              <a:rPr lang="en-US" sz="2804" spc="109">
                <a:solidFill>
                  <a:srgbClr val="22423D"/>
                </a:solidFill>
                <a:latin typeface="Times New Roman"/>
              </a:rPr>
              <a:t>   - Responsibility: Ingest data from various sources, such as databases or external APIs, and load it into the system for further processing.</a:t>
            </a:r>
          </a:p>
          <a:p>
            <a:pPr>
              <a:lnSpc>
                <a:spcPts val="5804"/>
              </a:lnSpc>
            </a:pPr>
            <a:r>
              <a:rPr lang="en-US" sz="2804" spc="109">
                <a:solidFill>
                  <a:srgbClr val="22423D"/>
                </a:solidFill>
                <a:latin typeface="Times New Roman Bold"/>
              </a:rPr>
              <a:t>2. Data Preprocessing Module:</a:t>
            </a:r>
          </a:p>
          <a:p>
            <a:pPr>
              <a:lnSpc>
                <a:spcPts val="5804"/>
              </a:lnSpc>
            </a:pPr>
            <a:r>
              <a:rPr lang="en-US" sz="2804" spc="109">
                <a:solidFill>
                  <a:srgbClr val="22423D"/>
                </a:solidFill>
                <a:latin typeface="Times New Roman"/>
              </a:rPr>
              <a:t>   - Responsibility: Handle data cleaning, transformation, and normalization. Address missing values, encode categorical variables, and prepare the data for feature selection.</a:t>
            </a:r>
          </a:p>
          <a:p>
            <a:pPr>
              <a:lnSpc>
                <a:spcPts val="5804"/>
              </a:lnSpc>
            </a:pPr>
            <a:r>
              <a:rPr lang="en-US" sz="2804" spc="109">
                <a:solidFill>
                  <a:srgbClr val="22423D"/>
                </a:solidFill>
                <a:latin typeface="Times New Roman Bold"/>
              </a:rPr>
              <a:t>3. Feature Selection Module:</a:t>
            </a:r>
          </a:p>
          <a:p>
            <a:pPr>
              <a:lnSpc>
                <a:spcPts val="5804"/>
              </a:lnSpc>
            </a:pPr>
            <a:r>
              <a:rPr lang="en-US" sz="2804" spc="109">
                <a:solidFill>
                  <a:srgbClr val="22423D"/>
                </a:solidFill>
                <a:latin typeface="Times New Roman"/>
              </a:rPr>
              <a:t>   - Responsibility: Allow users or the system to select relevant features (e.g., annual income, spending score) for clustering. Extract the chosen features from the preprocessed data.</a:t>
            </a:r>
          </a:p>
          <a:p>
            <a:pPr>
              <a:lnSpc>
                <a:spcPts val="5804"/>
              </a:lnSpc>
            </a:pPr>
          </a:p>
        </p:txBody>
      </p:sp>
      <p:sp>
        <p:nvSpPr>
          <p:cNvPr name="TextBox 5" id="5"/>
          <p:cNvSpPr txBox="true"/>
          <p:nvPr/>
        </p:nvSpPr>
        <p:spPr>
          <a:xfrm rot="0">
            <a:off x="2541064" y="531089"/>
            <a:ext cx="12340487" cy="1866119"/>
          </a:xfrm>
          <a:prstGeom prst="rect">
            <a:avLst/>
          </a:prstGeom>
        </p:spPr>
        <p:txBody>
          <a:bodyPr anchor="t" rtlCol="false" tIns="0" lIns="0" bIns="0" rIns="0">
            <a:spAutoFit/>
          </a:bodyPr>
          <a:lstStyle/>
          <a:p>
            <a:pPr algn="ctr">
              <a:lnSpc>
                <a:spcPts val="12871"/>
              </a:lnSpc>
            </a:pPr>
            <a:r>
              <a:rPr lang="en-US" sz="11096">
                <a:solidFill>
                  <a:srgbClr val="22423D"/>
                </a:solidFill>
                <a:latin typeface="Times New Roman"/>
              </a:rPr>
              <a:t>Module Description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57457" y="176765"/>
            <a:ext cx="17216003" cy="9638195"/>
          </a:xfrm>
          <a:prstGeom prst="rect">
            <a:avLst/>
          </a:prstGeom>
        </p:spPr>
        <p:txBody>
          <a:bodyPr anchor="t" rtlCol="false" tIns="0" lIns="0" bIns="0" rIns="0">
            <a:spAutoFit/>
          </a:bodyPr>
          <a:lstStyle/>
          <a:p>
            <a:pPr>
              <a:lnSpc>
                <a:spcPts val="5909"/>
              </a:lnSpc>
            </a:pPr>
            <a:r>
              <a:rPr lang="en-US" sz="2854" spc="111">
                <a:solidFill>
                  <a:srgbClr val="22423D"/>
                </a:solidFill>
                <a:latin typeface="Times New Roman Bold"/>
              </a:rPr>
              <a:t>4. K-Means Clustering Module:</a:t>
            </a:r>
          </a:p>
          <a:p>
            <a:pPr>
              <a:lnSpc>
                <a:spcPts val="5909"/>
              </a:lnSpc>
            </a:pPr>
            <a:r>
              <a:rPr lang="en-US" sz="2854" spc="111">
                <a:solidFill>
                  <a:srgbClr val="22423D"/>
                </a:solidFill>
                <a:latin typeface="Times New Roman"/>
              </a:rPr>
              <a:t>   - Responsibility: Implement the K-Means clustering algorithm to group customers into clusters based on the selected features. Determine the optimal number of clusters.</a:t>
            </a:r>
          </a:p>
          <a:p>
            <a:pPr>
              <a:lnSpc>
                <a:spcPts val="5909"/>
              </a:lnSpc>
            </a:pPr>
            <a:r>
              <a:rPr lang="en-US" sz="2854" spc="111">
                <a:solidFill>
                  <a:srgbClr val="22423D"/>
                </a:solidFill>
                <a:latin typeface="Times New Roman Bold"/>
              </a:rPr>
              <a:t>5. Cluster Analysis Module:</a:t>
            </a:r>
          </a:p>
          <a:p>
            <a:pPr>
              <a:lnSpc>
                <a:spcPts val="5909"/>
              </a:lnSpc>
            </a:pPr>
            <a:r>
              <a:rPr lang="en-US" sz="2854" spc="111">
                <a:solidFill>
                  <a:srgbClr val="22423D"/>
                </a:solidFill>
                <a:latin typeface="Times New Roman"/>
              </a:rPr>
              <a:t>   - Responsibility: Analyze the characteristics of each cluster, providing insights into the distinct customer segments created by the clustering algorithm.</a:t>
            </a:r>
          </a:p>
          <a:p>
            <a:pPr>
              <a:lnSpc>
                <a:spcPts val="5909"/>
              </a:lnSpc>
            </a:pPr>
            <a:r>
              <a:rPr lang="en-US" sz="2854" spc="111">
                <a:solidFill>
                  <a:srgbClr val="22423D"/>
                </a:solidFill>
                <a:latin typeface="Times New Roman Bold"/>
              </a:rPr>
              <a:t>6. Strategy Formulation Module:</a:t>
            </a:r>
          </a:p>
          <a:p>
            <a:pPr>
              <a:lnSpc>
                <a:spcPts val="5909"/>
              </a:lnSpc>
            </a:pPr>
            <a:r>
              <a:rPr lang="en-US" sz="2854" spc="111">
                <a:solidFill>
                  <a:srgbClr val="22423D"/>
                </a:solidFill>
                <a:latin typeface="Times New Roman"/>
              </a:rPr>
              <a:t>   - Responsibility: Formulate targeted marketing strategies and personalized services for each customer segment based on the cluster analysis. Collaborate with domain experts for effective strategy development.</a:t>
            </a:r>
          </a:p>
          <a:p>
            <a:pPr>
              <a:lnSpc>
                <a:spcPts val="5909"/>
              </a:lnSpc>
            </a:pPr>
            <a:r>
              <a:rPr lang="en-US" sz="2854" spc="111">
                <a:solidFill>
                  <a:srgbClr val="22423D"/>
                </a:solidFill>
                <a:latin typeface="Times New Roman Bold"/>
              </a:rPr>
              <a:t>7. Resource Optimization Module:</a:t>
            </a:r>
          </a:p>
          <a:p>
            <a:pPr>
              <a:lnSpc>
                <a:spcPts val="5909"/>
              </a:lnSpc>
            </a:pPr>
            <a:r>
              <a:rPr lang="en-US" sz="2854" spc="111">
                <a:solidFill>
                  <a:srgbClr val="22423D"/>
                </a:solidFill>
                <a:latin typeface="Times New Roman"/>
              </a:rPr>
              <a:t>   - Responsibility: Optimize resource allocation by considering the identified customer segments. Provide recommendations for efficient allocation of marketing resources and personnel..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57457" y="548240"/>
            <a:ext cx="17482898" cy="8895245"/>
          </a:xfrm>
          <a:prstGeom prst="rect">
            <a:avLst/>
          </a:prstGeom>
        </p:spPr>
        <p:txBody>
          <a:bodyPr anchor="t" rtlCol="false" tIns="0" lIns="0" bIns="0" rIns="0">
            <a:spAutoFit/>
          </a:bodyPr>
          <a:lstStyle/>
          <a:p>
            <a:pPr>
              <a:lnSpc>
                <a:spcPts val="5909"/>
              </a:lnSpc>
            </a:pPr>
            <a:r>
              <a:rPr lang="en-US" sz="2854" spc="111">
                <a:solidFill>
                  <a:srgbClr val="22423D"/>
                </a:solidFill>
                <a:latin typeface="Times New Roman Bold"/>
              </a:rPr>
              <a:t>8. Implementation and Monitoring Module:</a:t>
            </a:r>
          </a:p>
          <a:p>
            <a:pPr>
              <a:lnSpc>
                <a:spcPts val="5909"/>
              </a:lnSpc>
            </a:pPr>
            <a:r>
              <a:rPr lang="en-US" sz="2854" spc="111">
                <a:solidFill>
                  <a:srgbClr val="22423D"/>
                </a:solidFill>
                <a:latin typeface="Times New Roman"/>
              </a:rPr>
              <a:t>   - Responsibility: Implement the formulated strategies in the business operations. Continuously monitor customer behavior and strategy effectiveness, providing real-time feedback to decision-makers.</a:t>
            </a:r>
          </a:p>
          <a:p>
            <a:pPr>
              <a:lnSpc>
                <a:spcPts val="5909"/>
              </a:lnSpc>
            </a:pPr>
            <a:r>
              <a:rPr lang="en-US" sz="2854" spc="111">
                <a:solidFill>
                  <a:srgbClr val="22423D"/>
                </a:solidFill>
                <a:latin typeface="Times New Roman Bold"/>
              </a:rPr>
              <a:t>9. Customer Satisfaction Enhancement Module:</a:t>
            </a:r>
          </a:p>
          <a:p>
            <a:pPr>
              <a:lnSpc>
                <a:spcPts val="5909"/>
              </a:lnSpc>
            </a:pPr>
            <a:r>
              <a:rPr lang="en-US" sz="2854" spc="111">
                <a:solidFill>
                  <a:srgbClr val="22423D"/>
                </a:solidFill>
                <a:latin typeface="Times New Roman"/>
              </a:rPr>
              <a:t>   - Responsibility: Implement strategies and services tailored to each customer segment to enhance overall customer satisfaction.</a:t>
            </a:r>
          </a:p>
          <a:p>
            <a:pPr>
              <a:lnSpc>
                <a:spcPts val="5909"/>
              </a:lnSpc>
            </a:pPr>
            <a:r>
              <a:rPr lang="en-US" sz="2854" spc="111">
                <a:solidFill>
                  <a:srgbClr val="22423D"/>
                </a:solidFill>
                <a:latin typeface="Times New Roman Bold"/>
              </a:rPr>
              <a:t>10. Decision-Making Support Dashboard Module:</a:t>
            </a:r>
          </a:p>
          <a:p>
            <a:pPr>
              <a:lnSpc>
                <a:spcPts val="5909"/>
              </a:lnSpc>
            </a:pPr>
            <a:r>
              <a:rPr lang="en-US" sz="2854" spc="111">
                <a:solidFill>
                  <a:srgbClr val="22423D"/>
                </a:solidFill>
                <a:latin typeface="Times New Roman"/>
              </a:rPr>
              <a:t>    - Responsibility: Develop a dashboard that presents data-driven insights, visualizations, and key performance indicators to support strategic decision-making.</a:t>
            </a:r>
          </a:p>
          <a:p>
            <a:pPr>
              <a:lnSpc>
                <a:spcPts val="5909"/>
              </a:lnSpc>
            </a:pPr>
            <a:r>
              <a:rPr lang="en-US" sz="2854" spc="111">
                <a:solidFill>
                  <a:srgbClr val="22423D"/>
                </a:solidFill>
                <a:latin typeface="Times New Roman Bold"/>
              </a:rPr>
              <a:t>11. Iterative Feedback Loop Module:</a:t>
            </a:r>
          </a:p>
          <a:p>
            <a:pPr>
              <a:lnSpc>
                <a:spcPts val="5909"/>
              </a:lnSpc>
            </a:pPr>
            <a:r>
              <a:rPr lang="en-US" sz="2854" spc="111">
                <a:solidFill>
                  <a:srgbClr val="22423D"/>
                </a:solidFill>
                <a:latin typeface="Times New Roman"/>
              </a:rPr>
              <a:t>    - Responsibility: Establish a feedback loop for continuous improvement. Incorporate user feedback, adapt to market changes, and update the clustering model and strategy formulation iteratively.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892137" y="3977370"/>
            <a:ext cx="7976534" cy="1536021"/>
          </a:xfrm>
          <a:prstGeom prst="rect">
            <a:avLst/>
          </a:prstGeom>
        </p:spPr>
        <p:txBody>
          <a:bodyPr anchor="t" rtlCol="false" tIns="0" lIns="0" bIns="0" rIns="0">
            <a:spAutoFit/>
          </a:bodyPr>
          <a:lstStyle/>
          <a:p>
            <a:pPr>
              <a:lnSpc>
                <a:spcPts val="9320"/>
              </a:lnSpc>
            </a:pPr>
            <a:r>
              <a:rPr lang="en-US" sz="11096">
                <a:solidFill>
                  <a:srgbClr val="22423D"/>
                </a:solidFill>
                <a:latin typeface="Times New Roma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01376" y="1181100"/>
            <a:ext cx="5993479" cy="1536021"/>
          </a:xfrm>
          <a:prstGeom prst="rect">
            <a:avLst/>
          </a:prstGeom>
        </p:spPr>
        <p:txBody>
          <a:bodyPr anchor="t" rtlCol="false" tIns="0" lIns="0" bIns="0" rIns="0">
            <a:spAutoFit/>
          </a:bodyPr>
          <a:lstStyle/>
          <a:p>
            <a:pPr>
              <a:lnSpc>
                <a:spcPts val="9320"/>
              </a:lnSpc>
            </a:pPr>
            <a:r>
              <a:rPr lang="en-US" sz="11096">
                <a:solidFill>
                  <a:srgbClr val="22423D"/>
                </a:solidFill>
                <a:latin typeface="Times New Roman"/>
              </a:rPr>
              <a:t>Contents</a:t>
            </a:r>
          </a:p>
        </p:txBody>
      </p:sp>
      <p:sp>
        <p:nvSpPr>
          <p:cNvPr name="TextBox 4" id="4"/>
          <p:cNvSpPr txBox="true"/>
          <p:nvPr/>
        </p:nvSpPr>
        <p:spPr>
          <a:xfrm rot="0">
            <a:off x="4077480" y="2809179"/>
            <a:ext cx="9266129" cy="6143955"/>
          </a:xfrm>
          <a:prstGeom prst="rect">
            <a:avLst/>
          </a:prstGeom>
        </p:spPr>
        <p:txBody>
          <a:bodyPr anchor="t" rtlCol="false" tIns="0" lIns="0" bIns="0" rIns="0">
            <a:spAutoFit/>
          </a:bodyPr>
          <a:lstStyle/>
          <a:p>
            <a:pPr marL="858471" indent="-429236" lvl="1">
              <a:lnSpc>
                <a:spcPts val="7117"/>
              </a:lnSpc>
              <a:buFont typeface="Arial"/>
              <a:buChar char="•"/>
            </a:pPr>
            <a:r>
              <a:rPr lang="en-US" sz="3976" spc="143">
                <a:solidFill>
                  <a:srgbClr val="22423D"/>
                </a:solidFill>
                <a:latin typeface="Times New Roman Bold"/>
              </a:rPr>
              <a:t>INTRODUCTION</a:t>
            </a:r>
          </a:p>
          <a:p>
            <a:pPr marL="858471" indent="-429236" lvl="1">
              <a:lnSpc>
                <a:spcPts val="7117"/>
              </a:lnSpc>
              <a:buFont typeface="Arial"/>
              <a:buChar char="•"/>
            </a:pPr>
            <a:r>
              <a:rPr lang="en-US" sz="3976" spc="143">
                <a:solidFill>
                  <a:srgbClr val="22423D"/>
                </a:solidFill>
                <a:latin typeface="Times New Roman Bold"/>
              </a:rPr>
              <a:t>PROBLEM STATEMENT</a:t>
            </a:r>
          </a:p>
          <a:p>
            <a:pPr marL="858471" indent="-429236" lvl="1">
              <a:lnSpc>
                <a:spcPts val="7117"/>
              </a:lnSpc>
              <a:buFont typeface="Arial"/>
              <a:buChar char="•"/>
            </a:pPr>
            <a:r>
              <a:rPr lang="en-US" sz="3976" spc="143">
                <a:solidFill>
                  <a:srgbClr val="22423D"/>
                </a:solidFill>
                <a:latin typeface="Times New Roman Bold"/>
              </a:rPr>
              <a:t>PROPOSED METHODOLOGY</a:t>
            </a:r>
          </a:p>
          <a:p>
            <a:pPr marL="858471" indent="-429236" lvl="1">
              <a:lnSpc>
                <a:spcPts val="7117"/>
              </a:lnSpc>
              <a:buFont typeface="Arial"/>
              <a:buChar char="•"/>
            </a:pPr>
            <a:r>
              <a:rPr lang="en-US" sz="3976" spc="143">
                <a:solidFill>
                  <a:srgbClr val="22423D"/>
                </a:solidFill>
                <a:latin typeface="Times New Roman Bold"/>
              </a:rPr>
              <a:t>SYSTEM REQUIREMENTS</a:t>
            </a:r>
          </a:p>
          <a:p>
            <a:pPr marL="858471" indent="-429236" lvl="1">
              <a:lnSpc>
                <a:spcPts val="7117"/>
              </a:lnSpc>
              <a:buFont typeface="Arial"/>
              <a:buChar char="•"/>
            </a:pPr>
            <a:r>
              <a:rPr lang="en-US" sz="3976" spc="143">
                <a:solidFill>
                  <a:srgbClr val="22423D"/>
                </a:solidFill>
                <a:latin typeface="Times New Roman Bold"/>
              </a:rPr>
              <a:t>ARCHITECTURE</a:t>
            </a:r>
          </a:p>
          <a:p>
            <a:pPr marL="858471" indent="-429236" lvl="1">
              <a:lnSpc>
                <a:spcPts val="7117"/>
              </a:lnSpc>
              <a:buFont typeface="Arial"/>
              <a:buChar char="•"/>
            </a:pPr>
            <a:r>
              <a:rPr lang="en-US" sz="3976" spc="143">
                <a:solidFill>
                  <a:srgbClr val="22423D"/>
                </a:solidFill>
                <a:latin typeface="Times New Roman Bold"/>
              </a:rPr>
              <a:t>MODULE DESCRIPTION</a:t>
            </a:r>
          </a:p>
          <a:p>
            <a:pPr>
              <a:lnSpc>
                <a:spcPts val="4970"/>
              </a:lnSpc>
            </a:pPr>
          </a:p>
        </p:txBody>
      </p:sp>
      <p:sp>
        <p:nvSpPr>
          <p:cNvPr name="Freeform 5" id="5"/>
          <p:cNvSpPr/>
          <p:nvPr/>
        </p:nvSpPr>
        <p:spPr>
          <a:xfrm flipH="false" flipV="false" rot="0">
            <a:off x="-216953" y="6431624"/>
            <a:ext cx="1803031" cy="4114800"/>
          </a:xfrm>
          <a:custGeom>
            <a:avLst/>
            <a:gdLst/>
            <a:ahLst/>
            <a:cxnLst/>
            <a:rect r="r" b="b" t="t" l="l"/>
            <a:pathLst>
              <a:path h="4114800" w="1803031">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67814" y="2528845"/>
            <a:ext cx="14769690" cy="7040219"/>
          </a:xfrm>
          <a:prstGeom prst="rect">
            <a:avLst/>
          </a:prstGeom>
        </p:spPr>
        <p:txBody>
          <a:bodyPr anchor="t" rtlCol="false" tIns="0" lIns="0" bIns="0" rIns="0">
            <a:spAutoFit/>
          </a:bodyPr>
          <a:lstStyle/>
          <a:p>
            <a:pPr marL="687859" indent="-343929" lvl="1">
              <a:lnSpc>
                <a:spcPts val="5129"/>
              </a:lnSpc>
              <a:buFont typeface="Arial"/>
              <a:buChar char="•"/>
            </a:pPr>
            <a:r>
              <a:rPr lang="en-US" sz="3186" spc="146">
                <a:solidFill>
                  <a:srgbClr val="22423D"/>
                </a:solidFill>
                <a:latin typeface="Times New Roman"/>
              </a:rPr>
              <a:t>In the dynamic landscape of business and marketing, understanding customer behavior is crucial for creating effective strategies that resonate with diverse consumer preferences. </a:t>
            </a:r>
          </a:p>
          <a:p>
            <a:pPr marL="687859" indent="-343929" lvl="1">
              <a:lnSpc>
                <a:spcPts val="5129"/>
              </a:lnSpc>
              <a:buFont typeface="Arial"/>
              <a:buChar char="•"/>
            </a:pPr>
            <a:r>
              <a:rPr lang="en-US" sz="3186" spc="146">
                <a:solidFill>
                  <a:srgbClr val="22423D"/>
                </a:solidFill>
                <a:latin typeface="Times New Roman"/>
              </a:rPr>
              <a:t>This project employs the K-Means clustering algorithm, a powerful unsupervised machine learning technique, to conduct customer segmentation based on two key factors: annual income and spending score. </a:t>
            </a:r>
          </a:p>
          <a:p>
            <a:pPr marL="687859" indent="-343929" lvl="1">
              <a:lnSpc>
                <a:spcPts val="5129"/>
              </a:lnSpc>
              <a:buFont typeface="Arial"/>
              <a:buChar char="•"/>
            </a:pPr>
            <a:r>
              <a:rPr lang="en-US" sz="3186" spc="146">
                <a:solidFill>
                  <a:srgbClr val="22423D"/>
                </a:solidFill>
                <a:latin typeface="Times New Roman"/>
              </a:rPr>
              <a:t>By categorizing customers into distinct clusters, businesses gain valuable insights into the varying needs, behaviors, and preferences within their customer base. </a:t>
            </a:r>
          </a:p>
          <a:p>
            <a:pPr>
              <a:lnSpc>
                <a:spcPts val="3982"/>
              </a:lnSpc>
            </a:pPr>
          </a:p>
        </p:txBody>
      </p:sp>
      <p:sp>
        <p:nvSpPr>
          <p:cNvPr name="TextBox 4" id="4"/>
          <p:cNvSpPr txBox="true"/>
          <p:nvPr/>
        </p:nvSpPr>
        <p:spPr>
          <a:xfrm rot="0">
            <a:off x="1767319" y="861187"/>
            <a:ext cx="8209954" cy="1536021"/>
          </a:xfrm>
          <a:prstGeom prst="rect">
            <a:avLst/>
          </a:prstGeom>
        </p:spPr>
        <p:txBody>
          <a:bodyPr anchor="t" rtlCol="false" tIns="0" lIns="0" bIns="0" rIns="0">
            <a:spAutoFit/>
          </a:bodyPr>
          <a:lstStyle/>
          <a:p>
            <a:pPr>
              <a:lnSpc>
                <a:spcPts val="9320"/>
              </a:lnSpc>
            </a:pPr>
            <a:r>
              <a:rPr lang="en-US" sz="11096">
                <a:solidFill>
                  <a:srgbClr val="22423D"/>
                </a:solidFill>
                <a:latin typeface="Times New Roman"/>
              </a:rPr>
              <a:t>Introduction</a:t>
            </a:r>
          </a:p>
        </p:txBody>
      </p:sp>
      <p:sp>
        <p:nvSpPr>
          <p:cNvPr name="Freeform 5" id="5"/>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39131" y="2216233"/>
            <a:ext cx="14520743" cy="5648410"/>
          </a:xfrm>
          <a:prstGeom prst="rect">
            <a:avLst/>
          </a:prstGeom>
        </p:spPr>
        <p:txBody>
          <a:bodyPr anchor="t" rtlCol="false" tIns="0" lIns="0" bIns="0" rIns="0">
            <a:spAutoFit/>
          </a:bodyPr>
          <a:lstStyle/>
          <a:p>
            <a:pPr marL="676265" indent="-338132" lvl="1">
              <a:lnSpc>
                <a:spcPts val="5043"/>
              </a:lnSpc>
              <a:buFont typeface="Arial"/>
              <a:buChar char="•"/>
            </a:pPr>
            <a:r>
              <a:rPr lang="en-US" sz="3132" spc="144">
                <a:solidFill>
                  <a:srgbClr val="22423D"/>
                </a:solidFill>
                <a:latin typeface="Times New Roman"/>
              </a:rPr>
              <a:t>The primary objective is to provide a data-driven approach for companies, particularly those in the retail sector, to optimize marketing efforts, personalize customer interactions, and allocate resources efficiently. </a:t>
            </a:r>
          </a:p>
          <a:p>
            <a:pPr marL="676265" indent="-338132" lvl="1">
              <a:lnSpc>
                <a:spcPts val="5043"/>
              </a:lnSpc>
              <a:buFont typeface="Arial"/>
              <a:buChar char="•"/>
            </a:pPr>
            <a:r>
              <a:rPr lang="en-US" sz="3132" spc="144">
                <a:solidFill>
                  <a:srgbClr val="22423D"/>
                </a:solidFill>
                <a:latin typeface="Times New Roman"/>
              </a:rPr>
              <a:t>Through the application of K-Means clustering, this project aims to demonstrate the practicality of leveraging machine learning techniques to unlock meaningful patterns in customer data, enabling businesses to make informed decisions and enhance overall customer satisfaction.</a:t>
            </a:r>
          </a:p>
          <a:p>
            <a:pPr>
              <a:lnSpc>
                <a:spcPts val="3915"/>
              </a:lnSpc>
            </a:pPr>
          </a:p>
        </p:txBody>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27246" y="4183069"/>
            <a:ext cx="14520743" cy="1606536"/>
          </a:xfrm>
          <a:prstGeom prst="rect">
            <a:avLst/>
          </a:prstGeom>
        </p:spPr>
        <p:txBody>
          <a:bodyPr anchor="t" rtlCol="false" tIns="0" lIns="0" bIns="0" rIns="0">
            <a:spAutoFit/>
          </a:bodyPr>
          <a:lstStyle/>
          <a:p>
            <a:pPr>
              <a:lnSpc>
                <a:spcPts val="6483"/>
              </a:lnSpc>
            </a:pPr>
            <a:r>
              <a:rPr lang="en-US" sz="3132" spc="122">
                <a:solidFill>
                  <a:srgbClr val="22423D"/>
                </a:solidFill>
                <a:latin typeface="Times New Roman"/>
              </a:rPr>
              <a:t>Using Mall Customer Dataset and performing K-Means clustering to segregate customers based on the data in the form of optimal customers.</a:t>
            </a:r>
          </a:p>
        </p:txBody>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627246" y="1705397"/>
            <a:ext cx="12839474" cy="1536021"/>
          </a:xfrm>
          <a:prstGeom prst="rect">
            <a:avLst/>
          </a:prstGeom>
        </p:spPr>
        <p:txBody>
          <a:bodyPr anchor="t" rtlCol="false" tIns="0" lIns="0" bIns="0" rIns="0">
            <a:spAutoFit/>
          </a:bodyPr>
          <a:lstStyle/>
          <a:p>
            <a:pPr>
              <a:lnSpc>
                <a:spcPts val="9320"/>
              </a:lnSpc>
            </a:pPr>
            <a:r>
              <a:rPr lang="en-US" sz="11096">
                <a:solidFill>
                  <a:srgbClr val="22423D"/>
                </a:solidFill>
                <a:latin typeface="Times New Roman"/>
              </a:rPr>
              <a:t>Problem Statement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9348" y="3144780"/>
            <a:ext cx="16019952" cy="6521436"/>
          </a:xfrm>
          <a:prstGeom prst="rect">
            <a:avLst/>
          </a:prstGeom>
        </p:spPr>
        <p:txBody>
          <a:bodyPr anchor="t" rtlCol="false" tIns="0" lIns="0" bIns="0" rIns="0">
            <a:spAutoFit/>
          </a:bodyPr>
          <a:lstStyle/>
          <a:p>
            <a:pPr marL="676265" indent="-338133" lvl="1">
              <a:lnSpc>
                <a:spcPts val="6483"/>
              </a:lnSpc>
              <a:buFont typeface="Arial"/>
              <a:buChar char="•"/>
            </a:pPr>
            <a:r>
              <a:rPr lang="en-US" sz="3132" spc="122">
                <a:solidFill>
                  <a:srgbClr val="22423D"/>
                </a:solidFill>
                <a:latin typeface="Times New Roman"/>
              </a:rPr>
              <a:t>The proposed system leverages K-Means clustering, a versatile unsupervised learning algorithm, for dynamic and adaptive segmentation based on relevant features. </a:t>
            </a:r>
          </a:p>
          <a:p>
            <a:pPr marL="676265" indent="-338133" lvl="1">
              <a:lnSpc>
                <a:spcPts val="6483"/>
              </a:lnSpc>
              <a:buFont typeface="Arial"/>
              <a:buChar char="•"/>
            </a:pPr>
            <a:r>
              <a:rPr lang="en-US" sz="3132" spc="122">
                <a:solidFill>
                  <a:srgbClr val="22423D"/>
                </a:solidFill>
                <a:latin typeface="Times New Roman"/>
              </a:rPr>
              <a:t>By employing data preprocessing and determining optimal cluster numbers, businesses gain insights into distinct customer groups. </a:t>
            </a:r>
          </a:p>
          <a:p>
            <a:pPr marL="676265" indent="-338133" lvl="1">
              <a:lnSpc>
                <a:spcPts val="6483"/>
              </a:lnSpc>
              <a:buFont typeface="Arial"/>
              <a:buChar char="•"/>
            </a:pPr>
            <a:r>
              <a:rPr lang="en-US" sz="3132" spc="122">
                <a:solidFill>
                  <a:srgbClr val="22423D"/>
                </a:solidFill>
                <a:latin typeface="Times New Roman"/>
              </a:rPr>
              <a:t>This facilitates targeted strategies, resource optimization, and improved customer satisfaction, offering a general solution for data-driven decision-making in various industries.</a:t>
            </a:r>
          </a:p>
        </p:txBody>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917504" y="1705397"/>
            <a:ext cx="15230485" cy="1536021"/>
          </a:xfrm>
          <a:prstGeom prst="rect">
            <a:avLst/>
          </a:prstGeom>
        </p:spPr>
        <p:txBody>
          <a:bodyPr anchor="t" rtlCol="false" tIns="0" lIns="0" bIns="0" rIns="0">
            <a:spAutoFit/>
          </a:bodyPr>
          <a:lstStyle/>
          <a:p>
            <a:pPr>
              <a:lnSpc>
                <a:spcPts val="9320"/>
              </a:lnSpc>
            </a:pPr>
            <a:r>
              <a:rPr lang="en-US" sz="11096">
                <a:solidFill>
                  <a:srgbClr val="22423D"/>
                </a:solidFill>
                <a:latin typeface="Times New Roman"/>
              </a:rPr>
              <a:t>Proposed Methodology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72796" y="4121527"/>
            <a:ext cx="5471204" cy="3244836"/>
          </a:xfrm>
          <a:prstGeom prst="rect">
            <a:avLst/>
          </a:prstGeom>
        </p:spPr>
        <p:txBody>
          <a:bodyPr anchor="t" rtlCol="false" tIns="0" lIns="0" bIns="0" rIns="0">
            <a:spAutoFit/>
          </a:bodyPr>
          <a:lstStyle/>
          <a:p>
            <a:pPr>
              <a:lnSpc>
                <a:spcPts val="6483"/>
              </a:lnSpc>
            </a:pPr>
            <a:r>
              <a:rPr lang="en-US" sz="3132" spc="122">
                <a:solidFill>
                  <a:srgbClr val="22423D"/>
                </a:solidFill>
                <a:latin typeface="Times New Roman Bold"/>
              </a:rPr>
              <a:t>Hardware Requirements:</a:t>
            </a:r>
          </a:p>
          <a:p>
            <a:pPr>
              <a:lnSpc>
                <a:spcPts val="6483"/>
              </a:lnSpc>
            </a:pPr>
            <a:r>
              <a:rPr lang="en-US" sz="3132" spc="122">
                <a:solidFill>
                  <a:srgbClr val="22423D"/>
                </a:solidFill>
                <a:latin typeface="Times New Roman"/>
              </a:rPr>
              <a:t>-CPU : Processor i5 or more</a:t>
            </a:r>
          </a:p>
          <a:p>
            <a:pPr>
              <a:lnSpc>
                <a:spcPts val="6483"/>
              </a:lnSpc>
            </a:pPr>
            <a:r>
              <a:rPr lang="en-US" sz="3132" spc="122">
                <a:solidFill>
                  <a:srgbClr val="22423D"/>
                </a:solidFill>
                <a:latin typeface="Times New Roman"/>
              </a:rPr>
              <a:t>-RAM : 8GB</a:t>
            </a:r>
          </a:p>
          <a:p>
            <a:pPr>
              <a:lnSpc>
                <a:spcPts val="6483"/>
              </a:lnSpc>
            </a:pPr>
            <a:r>
              <a:rPr lang="en-US" sz="3132" spc="122">
                <a:solidFill>
                  <a:srgbClr val="22423D"/>
                </a:solidFill>
                <a:latin typeface="Times New Roman"/>
              </a:rPr>
              <a:t>-Operating System</a:t>
            </a:r>
          </a:p>
        </p:txBody>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31425" y="1679704"/>
            <a:ext cx="13801143" cy="1866119"/>
          </a:xfrm>
          <a:prstGeom prst="rect">
            <a:avLst/>
          </a:prstGeom>
        </p:spPr>
        <p:txBody>
          <a:bodyPr anchor="t" rtlCol="false" tIns="0" lIns="0" bIns="0" rIns="0">
            <a:spAutoFit/>
          </a:bodyPr>
          <a:lstStyle/>
          <a:p>
            <a:pPr algn="ctr">
              <a:lnSpc>
                <a:spcPts val="12871"/>
              </a:lnSpc>
            </a:pPr>
            <a:r>
              <a:rPr lang="en-US" sz="11096">
                <a:solidFill>
                  <a:srgbClr val="22423D"/>
                </a:solidFill>
                <a:latin typeface="Times New Roman"/>
              </a:rPr>
              <a:t>System requirements</a:t>
            </a:r>
          </a:p>
        </p:txBody>
      </p:sp>
      <p:sp>
        <p:nvSpPr>
          <p:cNvPr name="TextBox 6" id="6"/>
          <p:cNvSpPr txBox="true"/>
          <p:nvPr/>
        </p:nvSpPr>
        <p:spPr>
          <a:xfrm rot="0">
            <a:off x="10325727" y="4121272"/>
            <a:ext cx="4828133" cy="3245092"/>
          </a:xfrm>
          <a:prstGeom prst="rect">
            <a:avLst/>
          </a:prstGeom>
        </p:spPr>
        <p:txBody>
          <a:bodyPr anchor="t" rtlCol="false" tIns="0" lIns="0" bIns="0" rIns="0">
            <a:spAutoFit/>
          </a:bodyPr>
          <a:lstStyle/>
          <a:p>
            <a:pPr>
              <a:lnSpc>
                <a:spcPts val="6479"/>
              </a:lnSpc>
            </a:pPr>
            <a:r>
              <a:rPr lang="en-US" sz="3129" spc="122">
                <a:solidFill>
                  <a:srgbClr val="22423D"/>
                </a:solidFill>
                <a:latin typeface="Times New Roman Bold"/>
              </a:rPr>
              <a:t>Software Requirements</a:t>
            </a:r>
            <a:r>
              <a:rPr lang="en-US" sz="3129" spc="122">
                <a:solidFill>
                  <a:srgbClr val="22423D"/>
                </a:solidFill>
                <a:latin typeface="Times New Roman"/>
              </a:rPr>
              <a:t>:</a:t>
            </a:r>
          </a:p>
          <a:p>
            <a:pPr>
              <a:lnSpc>
                <a:spcPts val="6479"/>
              </a:lnSpc>
            </a:pPr>
            <a:r>
              <a:rPr lang="en-US" sz="3129" spc="122">
                <a:solidFill>
                  <a:srgbClr val="22423D"/>
                </a:solidFill>
                <a:latin typeface="Times New Roman"/>
              </a:rPr>
              <a:t>-Jupyter Notebook</a:t>
            </a:r>
          </a:p>
          <a:p>
            <a:pPr>
              <a:lnSpc>
                <a:spcPts val="6479"/>
              </a:lnSpc>
            </a:pPr>
            <a:r>
              <a:rPr lang="en-US" sz="3129" spc="122">
                <a:solidFill>
                  <a:srgbClr val="22423D"/>
                </a:solidFill>
                <a:latin typeface="Times New Roman"/>
              </a:rPr>
              <a:t>-Anaconda Navig</a:t>
            </a:r>
          </a:p>
          <a:p>
            <a:pPr>
              <a:lnSpc>
                <a:spcPts val="6479"/>
              </a:lnSpc>
            </a:pPr>
            <a:r>
              <a:rPr lang="en-US" sz="3129" spc="122">
                <a:solidFill>
                  <a:srgbClr val="22423D"/>
                </a:solidFill>
                <a:latin typeface="Times New Roman"/>
              </a:rPr>
              <a:t>-Python 3.8</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987684" y="3444164"/>
            <a:ext cx="11046564" cy="6135432"/>
          </a:xfrm>
          <a:custGeom>
            <a:avLst/>
            <a:gdLst/>
            <a:ahLst/>
            <a:cxnLst/>
            <a:rect r="r" b="b" t="t" l="l"/>
            <a:pathLst>
              <a:path h="6135432" w="11046564">
                <a:moveTo>
                  <a:pt x="0" y="0"/>
                </a:moveTo>
                <a:lnTo>
                  <a:pt x="11046564" y="0"/>
                </a:lnTo>
                <a:lnTo>
                  <a:pt x="11046564" y="6135432"/>
                </a:lnTo>
                <a:lnTo>
                  <a:pt x="0" y="6135432"/>
                </a:lnTo>
                <a:lnTo>
                  <a:pt x="0" y="0"/>
                </a:lnTo>
                <a:close/>
              </a:path>
            </a:pathLst>
          </a:custGeom>
          <a:blipFill>
            <a:blip r:embed="rId6"/>
            <a:stretch>
              <a:fillRect l="-4894" t="-12483" r="-6172" b="0"/>
            </a:stretch>
          </a:blipFill>
        </p:spPr>
      </p:sp>
      <p:grpSp>
        <p:nvGrpSpPr>
          <p:cNvPr name="Group 5" id="5"/>
          <p:cNvGrpSpPr/>
          <p:nvPr/>
        </p:nvGrpSpPr>
        <p:grpSpPr>
          <a:xfrm rot="0">
            <a:off x="13217014" y="5501461"/>
            <a:ext cx="817234" cy="1304709"/>
            <a:chOff x="0" y="0"/>
            <a:chExt cx="215239" cy="343627"/>
          </a:xfrm>
        </p:grpSpPr>
        <p:sp>
          <p:nvSpPr>
            <p:cNvPr name="Freeform 6" id="6"/>
            <p:cNvSpPr/>
            <p:nvPr/>
          </p:nvSpPr>
          <p:spPr>
            <a:xfrm flipH="false" flipV="false" rot="0">
              <a:off x="0" y="0"/>
              <a:ext cx="215239" cy="343627"/>
            </a:xfrm>
            <a:custGeom>
              <a:avLst/>
              <a:gdLst/>
              <a:ahLst/>
              <a:cxnLst/>
              <a:rect r="r" b="b" t="t" l="l"/>
              <a:pathLst>
                <a:path h="343627" w="215239">
                  <a:moveTo>
                    <a:pt x="0" y="0"/>
                  </a:moveTo>
                  <a:lnTo>
                    <a:pt x="215239" y="0"/>
                  </a:lnTo>
                  <a:lnTo>
                    <a:pt x="215239" y="343627"/>
                  </a:lnTo>
                  <a:lnTo>
                    <a:pt x="0" y="343627"/>
                  </a:lnTo>
                  <a:close/>
                </a:path>
              </a:pathLst>
            </a:custGeom>
            <a:solidFill>
              <a:srgbClr val="FFFFFF"/>
            </a:solidFill>
          </p:spPr>
        </p:sp>
        <p:sp>
          <p:nvSpPr>
            <p:cNvPr name="TextBox 7" id="7"/>
            <p:cNvSpPr txBox="true"/>
            <p:nvPr/>
          </p:nvSpPr>
          <p:spPr>
            <a:xfrm>
              <a:off x="0" y="-38100"/>
              <a:ext cx="215239" cy="38172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627246" y="1705397"/>
            <a:ext cx="9012892" cy="1536021"/>
          </a:xfrm>
          <a:prstGeom prst="rect">
            <a:avLst/>
          </a:prstGeom>
        </p:spPr>
        <p:txBody>
          <a:bodyPr anchor="t" rtlCol="false" tIns="0" lIns="0" bIns="0" rIns="0">
            <a:spAutoFit/>
          </a:bodyPr>
          <a:lstStyle/>
          <a:p>
            <a:pPr>
              <a:lnSpc>
                <a:spcPts val="9320"/>
              </a:lnSpc>
            </a:pPr>
            <a:r>
              <a:rPr lang="en-US" sz="11096">
                <a:solidFill>
                  <a:srgbClr val="22423D"/>
                </a:solidFill>
                <a:latin typeface="Times New Roman"/>
              </a:rPr>
              <a:t>Architecture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25272" y="613876"/>
            <a:ext cx="15807296" cy="8644424"/>
          </a:xfrm>
          <a:prstGeom prst="rect">
            <a:avLst/>
          </a:prstGeom>
        </p:spPr>
        <p:txBody>
          <a:bodyPr anchor="t" rtlCol="false" tIns="0" lIns="0" bIns="0" rIns="0">
            <a:spAutoFit/>
          </a:bodyPr>
          <a:lstStyle/>
          <a:p>
            <a:pPr>
              <a:lnSpc>
                <a:spcPts val="5255"/>
              </a:lnSpc>
            </a:pPr>
            <a:r>
              <a:rPr lang="en-US" sz="2538" spc="99">
                <a:solidFill>
                  <a:srgbClr val="22423D"/>
                </a:solidFill>
                <a:latin typeface="Times New Roman Bold"/>
              </a:rPr>
              <a:t>1. Customer data:</a:t>
            </a:r>
            <a:r>
              <a:rPr lang="en-US" sz="2538" spc="99">
                <a:solidFill>
                  <a:srgbClr val="22423D"/>
                </a:solidFill>
                <a:latin typeface="Times New Roman"/>
              </a:rPr>
              <a:t>It typically includes demographic information, purchase history, and behavioral attributes, providing businesses with valuable insights into customer preferences and trends. Analyzing this data enables personalized marketing strategies and enhances overall customer experience.</a:t>
            </a:r>
          </a:p>
          <a:p>
            <a:pPr>
              <a:lnSpc>
                <a:spcPts val="5255"/>
              </a:lnSpc>
            </a:pPr>
          </a:p>
          <a:p>
            <a:pPr>
              <a:lnSpc>
                <a:spcPts val="5255"/>
              </a:lnSpc>
            </a:pPr>
            <a:r>
              <a:rPr lang="en-US" sz="2538" spc="99">
                <a:solidFill>
                  <a:srgbClr val="22423D"/>
                </a:solidFill>
                <a:latin typeface="Times New Roman Bold"/>
              </a:rPr>
              <a:t>2. Data Preprocessing:</a:t>
            </a:r>
            <a:r>
              <a:rPr lang="en-US" sz="2538" spc="99">
                <a:solidFill>
                  <a:srgbClr val="22423D"/>
                </a:solidFill>
                <a:latin typeface="Times New Roman"/>
              </a:rPr>
              <a:t> Cleanse and transform customer data, handling missing values and preparing it for analysis.</a:t>
            </a:r>
          </a:p>
          <a:p>
            <a:pPr>
              <a:lnSpc>
                <a:spcPts val="5255"/>
              </a:lnSpc>
            </a:pPr>
          </a:p>
          <a:p>
            <a:pPr>
              <a:lnSpc>
                <a:spcPts val="5255"/>
              </a:lnSpc>
            </a:pPr>
            <a:r>
              <a:rPr lang="en-US" sz="2538" spc="99">
                <a:solidFill>
                  <a:srgbClr val="22423D"/>
                </a:solidFill>
                <a:latin typeface="Times New Roman Bold"/>
              </a:rPr>
              <a:t>3. Data Analysis and WCSS Calculation:</a:t>
            </a:r>
            <a:r>
              <a:rPr lang="en-US" sz="2538" spc="99">
                <a:solidFill>
                  <a:srgbClr val="22423D"/>
                </a:solidFill>
                <a:latin typeface="Times New Roman"/>
              </a:rPr>
              <a:t>Analyze the preprocessed data and calculate Within Cluster Sum of Squares (WCSS) for different cluster numbers to determine the optimal number of clusters.</a:t>
            </a:r>
          </a:p>
          <a:p>
            <a:pPr>
              <a:lnSpc>
                <a:spcPts val="5255"/>
              </a:lnSpc>
            </a:pPr>
          </a:p>
          <a:p>
            <a:pPr>
              <a:lnSpc>
                <a:spcPts val="5255"/>
              </a:lnSpc>
            </a:pPr>
            <a:r>
              <a:rPr lang="en-US" sz="2538" spc="99">
                <a:solidFill>
                  <a:srgbClr val="22423D"/>
                </a:solidFill>
                <a:latin typeface="Times New Roman Bold"/>
              </a:rPr>
              <a:t>4. K-Means Clustering and Visualization:</a:t>
            </a:r>
            <a:r>
              <a:rPr lang="en-US" sz="2538" spc="99">
                <a:solidFill>
                  <a:srgbClr val="22423D"/>
                </a:solidFill>
                <a:latin typeface="Times New Roman"/>
              </a:rPr>
              <a:t> Apply the K-Means clustering algorithm with the optimal number of clusters, assigning customers to segments, and visualize the resulting clusters to gain insights into customer distribution based on distinct characteristics</a:t>
            </a:r>
          </a:p>
        </p:txBody>
      </p:sp>
      <p:sp>
        <p:nvSpPr>
          <p:cNvPr name="Freeform 4" id="4"/>
          <p:cNvSpPr/>
          <p:nvPr/>
        </p:nvSpPr>
        <p:spPr>
          <a:xfrm flipH="false" flipV="false" rot="0">
            <a:off x="14365267" y="7366108"/>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DAF3TjOWYwk</dc:identifier>
  <dcterms:modified xsi:type="dcterms:W3CDTF">2011-08-01T06:04:30Z</dcterms:modified>
  <cp:revision>1</cp:revision>
  <dc:title>customer segmentation ppt</dc:title>
</cp:coreProperties>
</file>